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9" r:id="rId4"/>
    <p:sldId id="270" r:id="rId5"/>
    <p:sldId id="271" r:id="rId6"/>
    <p:sldId id="272" r:id="rId7"/>
    <p:sldId id="273" r:id="rId8"/>
    <p:sldId id="274" r:id="rId9"/>
    <p:sldId id="275" r:id="rId10"/>
    <p:sldId id="276" r:id="rId11"/>
    <p:sldId id="277" r:id="rId12"/>
    <p:sldId id="27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10.04.2015</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10.04.2015</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10.04.2015</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10.04.2015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a:bodyPr>
          <a:lstStyle/>
          <a:p>
            <a:pPr algn="r"/>
            <a:r>
              <a:rPr lang="ru-RU" dirty="0" smtClean="0"/>
              <a:t>.</a:t>
            </a:r>
            <a:endParaRPr lang="ru-RU" dirty="0"/>
          </a:p>
        </p:txBody>
      </p:sp>
      <p:sp>
        <p:nvSpPr>
          <p:cNvPr id="2" name="Заголовок 1"/>
          <p:cNvSpPr>
            <a:spLocks noGrp="1"/>
          </p:cNvSpPr>
          <p:nvPr>
            <p:ph type="ctrTitle"/>
          </p:nvPr>
        </p:nvSpPr>
        <p:spPr/>
        <p:style>
          <a:lnRef idx="2">
            <a:schemeClr val="dk1"/>
          </a:lnRef>
          <a:fillRef idx="1">
            <a:schemeClr val="lt1"/>
          </a:fillRef>
          <a:effectRef idx="0">
            <a:schemeClr val="dk1"/>
          </a:effectRef>
          <a:fontRef idx="minor">
            <a:schemeClr val="dk1"/>
          </a:fontRef>
        </p:style>
        <p:txBody>
          <a:bodyPr/>
          <a:lstStyle/>
          <a:p>
            <a:r>
              <a:rPr lang="ru-RU" dirty="0" smtClean="0"/>
              <a:t>Презентация на тему: Памятники Великой Отечественной Войны</a:t>
            </a:r>
            <a:endParaRPr lang="ru-RU"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80px-Donetsk_gurov_01.jpg"/>
          <p:cNvPicPr>
            <a:picLocks noGrp="1" noChangeAspect="1"/>
          </p:cNvPicPr>
          <p:nvPr>
            <p:ph idx="1"/>
          </p:nvPr>
        </p:nvPicPr>
        <p:blipFill>
          <a:blip r:embed="rId2" cstate="print"/>
          <a:stretch>
            <a:fillRect/>
          </a:stretch>
        </p:blipFill>
        <p:spPr>
          <a:xfrm>
            <a:off x="251520" y="260648"/>
            <a:ext cx="3231232" cy="4308309"/>
          </a:xfrm>
        </p:spPr>
      </p:pic>
      <p:sp>
        <p:nvSpPr>
          <p:cNvPr id="3" name="Заголовок 2"/>
          <p:cNvSpPr>
            <a:spLocks noGrp="1"/>
          </p:cNvSpPr>
          <p:nvPr>
            <p:ph type="title"/>
          </p:nvPr>
        </p:nvSpPr>
        <p:spPr>
          <a:xfrm>
            <a:off x="3491880" y="152400"/>
            <a:ext cx="5194920" cy="6705600"/>
          </a:xfrm>
        </p:spPr>
        <p:txBody>
          <a:bodyPr>
            <a:normAutofit/>
          </a:bodyPr>
          <a:lstStyle/>
          <a:p>
            <a:r>
              <a:rPr lang="ru-RU" sz="1600" b="1" dirty="0" smtClean="0">
                <a:solidFill>
                  <a:schemeClr val="bg1"/>
                </a:solidFill>
              </a:rPr>
              <a:t>Памятник Гурову</a:t>
            </a:r>
            <a:r>
              <a:rPr lang="ru-RU" sz="1600" dirty="0" smtClean="0">
                <a:solidFill>
                  <a:schemeClr val="bg1"/>
                </a:solidFill>
              </a:rPr>
              <a:t> установлен в Донецке на могиле генерал-лейтенанта, члена Военного Совета Южного фронта Кузьмы Акимовича Гурова. Находится в Ворошиловском районе Донецка, в сквере Театральной площади. </a:t>
            </a:r>
            <a:br>
              <a:rPr lang="ru-RU" sz="1600" dirty="0" smtClean="0">
                <a:solidFill>
                  <a:schemeClr val="bg1"/>
                </a:solidFill>
              </a:rPr>
            </a:br>
            <a:r>
              <a:rPr lang="ru-RU" sz="1600" dirty="0" smtClean="0">
                <a:solidFill>
                  <a:schemeClr val="bg1"/>
                </a:solidFill>
              </a:rPr>
              <a:t>Гуров — один из руководителей освобождения Донбасса от немецкой оккупации. Он умер 25 сентября 1943 года от сердечного приступа, его тело было перевезено в Сталино здесь же и был похоронено.</a:t>
            </a:r>
            <a:br>
              <a:rPr lang="ru-RU" sz="1600" dirty="0" smtClean="0">
                <a:solidFill>
                  <a:schemeClr val="bg1"/>
                </a:solidFill>
              </a:rPr>
            </a:br>
            <a:r>
              <a:rPr lang="ru-RU" sz="1600" dirty="0" smtClean="0">
                <a:solidFill>
                  <a:schemeClr val="bg1"/>
                </a:solidFill>
              </a:rPr>
              <a:t>Памятник Кузьме Акимовичу Гурову был установлен на его могиле в 1954 году в сквере на улице Артёма между театром оперы и балета и гостиницей «Донбасс-палас» в окружении зданий постройки 1930—1940-х годов.</a:t>
            </a:r>
            <a:br>
              <a:rPr lang="ru-RU" sz="1600" dirty="0" smtClean="0">
                <a:solidFill>
                  <a:schemeClr val="bg1"/>
                </a:solidFill>
              </a:rPr>
            </a:br>
            <a:r>
              <a:rPr lang="ru-RU" sz="1600" dirty="0" smtClean="0">
                <a:solidFill>
                  <a:schemeClr val="bg1"/>
                </a:solidFill>
              </a:rPr>
              <a:t>Памятник представляет собой бюст Кузьмы Акимовича Гурова. Авторы памятника — скульпторы Анатолий Ефимович Белостоцкий и Э. М. Фридман, архитектор Н. К. Иванченко). Бюст стоит на высоком гофрированном постаменте, сделанном из чугуна. Основание постамента выполнено в виде стилобата с барельефами.</a:t>
            </a:r>
            <a:br>
              <a:rPr lang="ru-RU" sz="1600" dirty="0" smtClean="0">
                <a:solidFill>
                  <a:schemeClr val="bg1"/>
                </a:solidFill>
              </a:rPr>
            </a:br>
            <a:r>
              <a:rPr lang="ru-RU" sz="1600" dirty="0" smtClean="0">
                <a:solidFill>
                  <a:schemeClr val="bg1"/>
                </a:solidFill>
              </a:rPr>
              <a:t>Памятник сооружен сталинским вагоно-ремонтным заводом облкомхоза.</a:t>
            </a:r>
            <a:br>
              <a:rPr lang="ru-RU" sz="1600" dirty="0" smtClean="0">
                <a:solidFill>
                  <a:schemeClr val="bg1"/>
                </a:solidFill>
              </a:rPr>
            </a:br>
            <a:r>
              <a:rPr lang="ru-RU" sz="1600" dirty="0" smtClean="0">
                <a:solidFill>
                  <a:schemeClr val="bg1"/>
                </a:solidFill>
              </a:rPr>
              <a:t>В этом же сквере находится памятник другому освободителю Донецка — памятник гвардии полковнику Францу Андреевичу Гринкевичу.</a:t>
            </a:r>
            <a:br>
              <a:rPr lang="ru-RU" sz="1600" dirty="0" smtClean="0">
                <a:solidFill>
                  <a:schemeClr val="bg1"/>
                </a:solidFill>
              </a:rPr>
            </a:br>
            <a:r>
              <a:rPr lang="ru-RU" sz="1600" dirty="0" smtClean="0">
                <a:solidFill>
                  <a:schemeClr val="bg1"/>
                </a:solidFill>
              </a:rPr>
              <a:t>В честь Гурова в Донецке также назван проспект.</a:t>
            </a:r>
            <a:endParaRPr lang="ru-RU" sz="16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00px-Pamyatnik_voinam-kurtatintsam.jpg"/>
          <p:cNvPicPr>
            <a:picLocks noGrp="1" noChangeAspect="1"/>
          </p:cNvPicPr>
          <p:nvPr>
            <p:ph idx="1"/>
          </p:nvPr>
        </p:nvPicPr>
        <p:blipFill>
          <a:blip r:embed="rId2" cstate="print"/>
          <a:stretch>
            <a:fillRect/>
          </a:stretch>
        </p:blipFill>
        <p:spPr>
          <a:xfrm>
            <a:off x="251520" y="260648"/>
            <a:ext cx="3810000" cy="2857500"/>
          </a:xfrm>
        </p:spPr>
      </p:pic>
      <p:sp>
        <p:nvSpPr>
          <p:cNvPr id="3" name="Заголовок 2"/>
          <p:cNvSpPr>
            <a:spLocks noGrp="1"/>
          </p:cNvSpPr>
          <p:nvPr>
            <p:ph type="title"/>
          </p:nvPr>
        </p:nvSpPr>
        <p:spPr>
          <a:xfrm>
            <a:off x="4067944" y="152400"/>
            <a:ext cx="4618856" cy="4932784"/>
          </a:xfrm>
        </p:spPr>
        <p:txBody>
          <a:bodyPr>
            <a:normAutofit/>
          </a:bodyPr>
          <a:lstStyle/>
          <a:p>
            <a:r>
              <a:rPr lang="ru-RU" sz="2000" b="1" dirty="0" smtClean="0">
                <a:solidFill>
                  <a:schemeClr val="bg1"/>
                </a:solidFill>
              </a:rPr>
              <a:t>Па́мятник во́инам—куртати́нцам</a:t>
            </a:r>
            <a:r>
              <a:rPr lang="ru-RU" sz="2000" dirty="0" smtClean="0">
                <a:solidFill>
                  <a:schemeClr val="bg1"/>
                </a:solidFill>
              </a:rPr>
              <a:t> посвящён выходцам из Куртатинского ущелья, павшим за Родину в годы Великой Отечественной войны 1941-1945. Автором является осетинский скульптор Даурбек Цораев. Памятник находится в Куртатинском ущелье (Северная Осетия-Алания) у дороги, близ посёлка Верхний Фиагдон. Его открытие состоялось 9 мая 1971 года.</a:t>
            </a:r>
            <a:br>
              <a:rPr lang="ru-RU" sz="2000" dirty="0" smtClean="0">
                <a:solidFill>
                  <a:schemeClr val="bg1"/>
                </a:solidFill>
              </a:rPr>
            </a:br>
            <a:r>
              <a:rPr lang="ru-RU" sz="2000" dirty="0" smtClean="0">
                <a:solidFill>
                  <a:schemeClr val="bg1"/>
                </a:solidFill>
              </a:rPr>
              <a:t>Памятник представляет собой скульптуру коня, оплакивающего павшего в бою наездника. «Верный конь» символизирует скорбь всей Осетии по погибшим в войне сыновьям.</a:t>
            </a:r>
            <a:endParaRPr lang="ru-RU" sz="20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844824"/>
            <a:ext cx="8229600" cy="1800200"/>
          </a:xfrm>
        </p:spPr>
        <p:txBody>
          <a:bodyPr>
            <a:normAutofit/>
          </a:bodyPr>
          <a:lstStyle/>
          <a:p>
            <a:pPr algn="ctr"/>
            <a:r>
              <a:rPr lang="ru-RU" sz="4800" dirty="0" smtClean="0">
                <a:solidFill>
                  <a:schemeClr val="bg1"/>
                </a:solidFill>
              </a:rPr>
              <a:t>Спасибо за внимание!</a:t>
            </a:r>
            <a:endParaRPr lang="ru-RU" sz="48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Столяров_мухина.jpg"/>
          <p:cNvPicPr>
            <a:picLocks noGrp="1" noChangeAspect="1"/>
          </p:cNvPicPr>
          <p:nvPr>
            <p:ph idx="1"/>
          </p:nvPr>
        </p:nvPicPr>
        <p:blipFill>
          <a:blip r:embed="rId2" cstate="print"/>
          <a:stretch>
            <a:fillRect/>
          </a:stretch>
        </p:blipFill>
        <p:spPr>
          <a:xfrm>
            <a:off x="395536" y="0"/>
            <a:ext cx="3182112" cy="4572000"/>
          </a:xfrm>
        </p:spPr>
      </p:pic>
      <p:sp>
        <p:nvSpPr>
          <p:cNvPr id="3" name="Заголовок 2"/>
          <p:cNvSpPr>
            <a:spLocks noGrp="1"/>
          </p:cNvSpPr>
          <p:nvPr>
            <p:ph type="title"/>
          </p:nvPr>
        </p:nvSpPr>
        <p:spPr>
          <a:xfrm>
            <a:off x="3635896" y="152400"/>
            <a:ext cx="5050904" cy="2628528"/>
          </a:xfrm>
        </p:spPr>
        <p:txBody>
          <a:bodyPr>
            <a:normAutofit/>
          </a:bodyPr>
          <a:lstStyle/>
          <a:p>
            <a:r>
              <a:rPr lang="ru-RU" sz="2000" dirty="0" smtClean="0">
                <a:solidFill>
                  <a:schemeClr val="bg1"/>
                </a:solidFill>
              </a:rPr>
              <a:t>Бронзовый бюст дважды Героя Советского Союза Н. Г. Столярова, работы советского скульптора Веры Мухиной, установлен в 1953 году на его родине в городе Казани в сквере на улице Клары Цеткин.</a:t>
            </a:r>
            <a:br>
              <a:rPr lang="ru-RU" sz="2000" dirty="0" smtClean="0">
                <a:solidFill>
                  <a:schemeClr val="bg1"/>
                </a:solidFill>
              </a:rPr>
            </a:br>
            <a:r>
              <a:rPr lang="ru-RU" sz="1600" dirty="0" smtClean="0"/>
              <a:t/>
            </a:r>
            <a:br>
              <a:rPr lang="ru-RU" sz="1600" dirty="0" smtClean="0"/>
            </a:br>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2px-M1.jpg"/>
          <p:cNvPicPr>
            <a:picLocks noGrp="1" noChangeAspect="1"/>
          </p:cNvPicPr>
          <p:nvPr>
            <p:ph idx="1"/>
          </p:nvPr>
        </p:nvPicPr>
        <p:blipFill>
          <a:blip r:embed="rId2" cstate="print"/>
          <a:stretch>
            <a:fillRect/>
          </a:stretch>
        </p:blipFill>
        <p:spPr>
          <a:xfrm>
            <a:off x="395536" y="260648"/>
            <a:ext cx="3411650" cy="2058268"/>
          </a:xfrm>
        </p:spPr>
      </p:pic>
      <p:sp>
        <p:nvSpPr>
          <p:cNvPr id="3" name="Заголовок 2"/>
          <p:cNvSpPr>
            <a:spLocks noGrp="1"/>
          </p:cNvSpPr>
          <p:nvPr>
            <p:ph type="title"/>
          </p:nvPr>
        </p:nvSpPr>
        <p:spPr>
          <a:xfrm>
            <a:off x="3923928" y="152400"/>
            <a:ext cx="4762872" cy="3348608"/>
          </a:xfrm>
        </p:spPr>
        <p:txBody>
          <a:bodyPr>
            <a:normAutofit/>
          </a:bodyPr>
          <a:lstStyle/>
          <a:p>
            <a:r>
              <a:rPr lang="ru-RU" sz="2000" dirty="0" smtClean="0">
                <a:solidFill>
                  <a:schemeClr val="bg1"/>
                </a:solidFill>
              </a:rPr>
              <a:t>Мемориал </a:t>
            </a:r>
            <a:r>
              <a:rPr lang="ru-RU" sz="2000" b="1" dirty="0" smtClean="0">
                <a:solidFill>
                  <a:schemeClr val="bg1"/>
                </a:solidFill>
              </a:rPr>
              <a:t>«Горьковча́не — фро́нту»</a:t>
            </a:r>
            <a:r>
              <a:rPr lang="ru-RU" sz="2000" dirty="0" smtClean="0">
                <a:solidFill>
                  <a:schemeClr val="bg1"/>
                </a:solidFill>
              </a:rPr>
              <a:t> посвящён памяти трудовых подвигов горьковчан в годы Великой Отечественной войны, расположен в Нижнем Новгороде, внутри Кремля, около Дмитровской башни. Мемориал был открыт 8 мая 1975 года. 8 мая 1980 года на его территории установили памятный знак «Горьковчане—фронту».</a:t>
            </a:r>
            <a:endParaRPr lang="ru-RU" sz="20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50px-AlyoshaPlovdiv1.jpg"/>
          <p:cNvPicPr>
            <a:picLocks noGrp="1" noChangeAspect="1"/>
          </p:cNvPicPr>
          <p:nvPr>
            <p:ph idx="1"/>
          </p:nvPr>
        </p:nvPicPr>
        <p:blipFill>
          <a:blip r:embed="rId2" cstate="print"/>
          <a:stretch>
            <a:fillRect/>
          </a:stretch>
        </p:blipFill>
        <p:spPr>
          <a:xfrm>
            <a:off x="251520" y="188640"/>
            <a:ext cx="3175000" cy="4229100"/>
          </a:xfrm>
        </p:spPr>
      </p:pic>
      <p:sp>
        <p:nvSpPr>
          <p:cNvPr id="3" name="Заголовок 2"/>
          <p:cNvSpPr>
            <a:spLocks noGrp="1"/>
          </p:cNvSpPr>
          <p:nvPr>
            <p:ph type="title"/>
          </p:nvPr>
        </p:nvSpPr>
        <p:spPr>
          <a:xfrm>
            <a:off x="3491880" y="152400"/>
            <a:ext cx="5194920" cy="6444952"/>
          </a:xfrm>
        </p:spPr>
        <p:txBody>
          <a:bodyPr>
            <a:normAutofit/>
          </a:bodyPr>
          <a:lstStyle/>
          <a:p>
            <a:r>
              <a:rPr lang="ru-RU" sz="1800" dirty="0" smtClean="0">
                <a:solidFill>
                  <a:schemeClr val="bg1"/>
                </a:solidFill>
              </a:rPr>
              <a:t>«Алёша» — памятник советскому солдату-освободителю в болгарском городе Пловдиве на холме Бунарджик («Холм Освободителей»).</a:t>
            </a:r>
            <a:br>
              <a:rPr lang="ru-RU" sz="1800" dirty="0" smtClean="0">
                <a:solidFill>
                  <a:schemeClr val="bg1"/>
                </a:solidFill>
              </a:rPr>
            </a:br>
            <a:r>
              <a:rPr lang="ru-RU" sz="1800" b="1" dirty="0" smtClean="0">
                <a:solidFill>
                  <a:schemeClr val="bg1"/>
                </a:solidFill>
              </a:rPr>
              <a:t>Описание.</a:t>
            </a:r>
            <a:r>
              <a:rPr lang="ru-RU" sz="1800" dirty="0" smtClean="0">
                <a:solidFill>
                  <a:schemeClr val="bg1"/>
                </a:solidFill>
              </a:rPr>
              <a:t/>
            </a:r>
            <a:br>
              <a:rPr lang="ru-RU" sz="1800" dirty="0" smtClean="0">
                <a:solidFill>
                  <a:schemeClr val="bg1"/>
                </a:solidFill>
              </a:rPr>
            </a:br>
            <a:r>
              <a:rPr lang="ru-RU" sz="1800" dirty="0" smtClean="0">
                <a:solidFill>
                  <a:schemeClr val="bg1"/>
                </a:solidFill>
              </a:rPr>
              <a:t>Памятник представляет собой 11-ти метровую железобетонную скульптуру советского солдата, смотрящего на восток. В его руке ППШ, направленный к земле. Скульптура водружена на 6-ти метровый постамент, облицованный сиенитом и гранитом. Постамент украшен барельефами «Советская армия бьёт врага» (автор Георгий Коцев) и «Народ встречает советских воинов» (автор Александр Занков). К монументу, стоящему посреди большой смотровой площадки ведёт широкая лестница из ста ступеней (авторы архитектурно-планировочного решения — Борис Марков, Николай Марангозов, Пётр Цветков). Памятник можно увидеть практически из любой точки города</a:t>
            </a:r>
            <a:r>
              <a:rPr lang="ru-RU" sz="1800" dirty="0" smtClean="0"/>
              <a:t>.</a:t>
            </a:r>
            <a:endParaRPr lang="ru-RU"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50px-IMG_2267-1.jpg"/>
          <p:cNvPicPr>
            <a:picLocks noGrp="1" noChangeAspect="1"/>
          </p:cNvPicPr>
          <p:nvPr>
            <p:ph idx="1"/>
          </p:nvPr>
        </p:nvPicPr>
        <p:blipFill>
          <a:blip r:embed="rId2" cstate="print"/>
          <a:stretch>
            <a:fillRect/>
          </a:stretch>
        </p:blipFill>
        <p:spPr>
          <a:xfrm>
            <a:off x="467544" y="1628800"/>
            <a:ext cx="2630785" cy="3504206"/>
          </a:xfrm>
        </p:spPr>
      </p:pic>
      <p:sp>
        <p:nvSpPr>
          <p:cNvPr id="3" name="Заголовок 2"/>
          <p:cNvSpPr>
            <a:spLocks noGrp="1"/>
          </p:cNvSpPr>
          <p:nvPr>
            <p:ph type="title"/>
          </p:nvPr>
        </p:nvSpPr>
        <p:spPr>
          <a:xfrm>
            <a:off x="3131840" y="152400"/>
            <a:ext cx="5554960" cy="3204592"/>
          </a:xfrm>
        </p:spPr>
        <p:txBody>
          <a:bodyPr>
            <a:normAutofit/>
          </a:bodyPr>
          <a:lstStyle/>
          <a:p>
            <a:r>
              <a:rPr lang="ru-RU" sz="2000" b="1" dirty="0" smtClean="0">
                <a:solidFill>
                  <a:schemeClr val="bg1"/>
                </a:solidFill>
              </a:rPr>
              <a:t>Памятник военным лётчикам</a:t>
            </a:r>
            <a:r>
              <a:rPr lang="ru-RU" sz="2000" dirty="0" smtClean="0">
                <a:solidFill>
                  <a:schemeClr val="bg1"/>
                </a:solidFill>
              </a:rPr>
              <a:t> в Киеве установлен в парке Славы Днепровском спуске неподалеку от Памятника Вечной славы на могиле Неизвестного солдата (между площадью Славы и Аскольдовой могилой). </a:t>
            </a:r>
            <a:r>
              <a:rPr lang="ru-RU" sz="2000" b="1" dirty="0" smtClean="0">
                <a:solidFill>
                  <a:schemeClr val="bg1"/>
                </a:solidFill>
              </a:rPr>
              <a:t>Скульпторы</a:t>
            </a:r>
            <a:r>
              <a:rPr lang="ru-RU" sz="2000" dirty="0" smtClean="0">
                <a:solidFill>
                  <a:schemeClr val="bg1"/>
                </a:solidFill>
              </a:rPr>
              <a:t> — Владимир Щур и Виталий Сивко.</a:t>
            </a:r>
            <a:br>
              <a:rPr lang="ru-RU" sz="2000" dirty="0" smtClean="0">
                <a:solidFill>
                  <a:schemeClr val="bg1"/>
                </a:solidFill>
              </a:rPr>
            </a:br>
            <a:r>
              <a:rPr lang="ru-RU" sz="2000" dirty="0" smtClean="0">
                <a:solidFill>
                  <a:schemeClr val="bg1"/>
                </a:solidFill>
              </a:rPr>
              <a:t>Был открыт 6 ноября 2001 года в канун 58-ой годовщины освобождения Киева от германских войск.</a:t>
            </a:r>
            <a:endParaRPr lang="ru-RU" sz="20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50px-Berlin_Treptow_Ehrenmal_06.jpg"/>
          <p:cNvPicPr>
            <a:picLocks noGrp="1" noChangeAspect="1"/>
          </p:cNvPicPr>
          <p:nvPr>
            <p:ph idx="1"/>
          </p:nvPr>
        </p:nvPicPr>
        <p:blipFill>
          <a:blip r:embed="rId2" cstate="print"/>
          <a:stretch>
            <a:fillRect/>
          </a:stretch>
        </p:blipFill>
        <p:spPr>
          <a:xfrm>
            <a:off x="323528" y="260648"/>
            <a:ext cx="3175000" cy="4229100"/>
          </a:xfrm>
        </p:spPr>
      </p:pic>
      <p:sp>
        <p:nvSpPr>
          <p:cNvPr id="3" name="Заголовок 2"/>
          <p:cNvSpPr>
            <a:spLocks noGrp="1"/>
          </p:cNvSpPr>
          <p:nvPr>
            <p:ph type="title"/>
          </p:nvPr>
        </p:nvSpPr>
        <p:spPr>
          <a:xfrm>
            <a:off x="3563888" y="152400"/>
            <a:ext cx="5122912" cy="6012904"/>
          </a:xfrm>
        </p:spPr>
        <p:txBody>
          <a:bodyPr>
            <a:normAutofit/>
          </a:bodyPr>
          <a:lstStyle/>
          <a:p>
            <a:r>
              <a:rPr lang="ru-RU" sz="1800" dirty="0" smtClean="0">
                <a:solidFill>
                  <a:schemeClr val="bg1"/>
                </a:solidFill>
              </a:rPr>
              <a:t>Воин-освободитель — монумент в берлинском Трептов-парке.</a:t>
            </a:r>
            <a:r>
              <a:rPr lang="ru-RU" sz="1800" b="1" dirty="0" smtClean="0">
                <a:solidFill>
                  <a:schemeClr val="bg1"/>
                </a:solidFill>
              </a:rPr>
              <a:t>Скульптор</a:t>
            </a:r>
            <a:r>
              <a:rPr lang="ru-RU" sz="1800" dirty="0" smtClean="0">
                <a:solidFill>
                  <a:schemeClr val="bg1"/>
                </a:solidFill>
              </a:rPr>
              <a:t> Е. В. Вучетич,</a:t>
            </a:r>
            <a:r>
              <a:rPr lang="ru-RU" sz="1800" b="1" dirty="0" smtClean="0">
                <a:solidFill>
                  <a:schemeClr val="bg1"/>
                </a:solidFill>
              </a:rPr>
              <a:t>архитектор</a:t>
            </a:r>
            <a:r>
              <a:rPr lang="ru-RU" sz="1800" dirty="0" smtClean="0">
                <a:solidFill>
                  <a:schemeClr val="bg1"/>
                </a:solidFill>
              </a:rPr>
              <a:t> Я. Б. Белопольский. Открыт 8 мая 1949 года. Высота — 12 метров.</a:t>
            </a:r>
            <a:br>
              <a:rPr lang="ru-RU" sz="1800" dirty="0" smtClean="0">
                <a:solidFill>
                  <a:schemeClr val="bg1"/>
                </a:solidFill>
              </a:rPr>
            </a:br>
            <a:r>
              <a:rPr lang="ru-RU" sz="1800" b="1" dirty="0" smtClean="0">
                <a:solidFill>
                  <a:schemeClr val="bg1"/>
                </a:solidFill>
              </a:rPr>
              <a:t>Композиция.</a:t>
            </a:r>
            <a:r>
              <a:rPr lang="ru-RU" sz="1800" dirty="0" smtClean="0">
                <a:solidFill>
                  <a:schemeClr val="bg1"/>
                </a:solidFill>
              </a:rPr>
              <a:t/>
            </a:r>
            <a:br>
              <a:rPr lang="ru-RU" sz="1800" dirty="0" smtClean="0">
                <a:solidFill>
                  <a:schemeClr val="bg1"/>
                </a:solidFill>
              </a:rPr>
            </a:br>
            <a:r>
              <a:rPr lang="ru-RU" sz="1800" dirty="0" smtClean="0">
                <a:solidFill>
                  <a:schemeClr val="bg1"/>
                </a:solidFill>
              </a:rPr>
              <a:t>Центром композиции является фигура советского солдата с опущенным мечом и ребёнком на руках, стоящим на обломках свастики. Считается, что прототипом для скульптора послужил советский солдат, уроженец села Вознесенка Тисульского района Кемеровской области, Николай Масалов, спасший немецкую девочку во время штурма Берлина в апреле 1945 года. Создавал Е.В. Вучетич монумент Воина‑освободителя с десантника Ивана Одаренко из Тамбова.</a:t>
            </a:r>
            <a:br>
              <a:rPr lang="ru-RU" sz="1800" dirty="0" smtClean="0">
                <a:solidFill>
                  <a:schemeClr val="bg1"/>
                </a:solidFill>
              </a:rPr>
            </a:br>
            <a:r>
              <a:rPr lang="ru-RU" sz="1800" dirty="0" smtClean="0">
                <a:solidFill>
                  <a:schemeClr val="bg1"/>
                </a:solidFill>
              </a:rPr>
              <a:t>Подразумевается, что меч в руках у солдата является тем же мечом, который рабочий передаёт воину, изображённому на монументе «Тыл — фронту» (Магнитогорск), и который затем поднимает Родина-мать на Мамаевом кургане в Волгограде.</a:t>
            </a:r>
            <a:endParaRPr lang="ru-RU" sz="18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50px-__1.jpg"/>
          <p:cNvPicPr>
            <a:picLocks noGrp="1" noChangeAspect="1"/>
          </p:cNvPicPr>
          <p:nvPr>
            <p:ph idx="1"/>
          </p:nvPr>
        </p:nvPicPr>
        <p:blipFill>
          <a:blip r:embed="rId2" cstate="print"/>
          <a:stretch>
            <a:fillRect/>
          </a:stretch>
        </p:blipFill>
        <p:spPr>
          <a:xfrm>
            <a:off x="0" y="0"/>
            <a:ext cx="3175000" cy="4229100"/>
          </a:xfrm>
        </p:spPr>
      </p:pic>
      <p:sp>
        <p:nvSpPr>
          <p:cNvPr id="3" name="Заголовок 2"/>
          <p:cNvSpPr>
            <a:spLocks noGrp="1"/>
          </p:cNvSpPr>
          <p:nvPr>
            <p:ph type="title"/>
          </p:nvPr>
        </p:nvSpPr>
        <p:spPr>
          <a:xfrm>
            <a:off x="3131840" y="0"/>
            <a:ext cx="6012160" cy="5877272"/>
          </a:xfrm>
        </p:spPr>
        <p:txBody>
          <a:bodyPr>
            <a:normAutofit fontScale="90000"/>
          </a:bodyPr>
          <a:lstStyle/>
          <a:p>
            <a:r>
              <a:rPr lang="ru-RU" sz="1600" b="1" dirty="0" smtClean="0">
                <a:solidFill>
                  <a:schemeClr val="bg1"/>
                </a:solidFill>
              </a:rPr>
              <a:t>Памятник Николаю </a:t>
            </a:r>
            <a:r>
              <a:rPr lang="ru-RU" sz="1600" b="1" dirty="0" err="1" smtClean="0">
                <a:solidFill>
                  <a:schemeClr val="bg1"/>
                </a:solidFill>
              </a:rPr>
              <a:t>Евдокимовичу</a:t>
            </a:r>
            <a:r>
              <a:rPr lang="ru-RU" sz="1600" b="1" dirty="0" smtClean="0">
                <a:solidFill>
                  <a:schemeClr val="bg1"/>
                </a:solidFill>
              </a:rPr>
              <a:t> Куценко </a:t>
            </a:r>
            <a:r>
              <a:rPr lang="ru-RU" sz="1600" dirty="0" smtClean="0">
                <a:solidFill>
                  <a:schemeClr val="bg1"/>
                </a:solidFill>
              </a:rPr>
              <a:t>установлен на его могиле в сквере шахты «Лидиевка», на аллее Героев.</a:t>
            </a:r>
            <a:br>
              <a:rPr lang="ru-RU" sz="1600" dirty="0" smtClean="0">
                <a:solidFill>
                  <a:schemeClr val="bg1"/>
                </a:solidFill>
              </a:rPr>
            </a:br>
            <a:r>
              <a:rPr lang="ru-RU" sz="1600" dirty="0" smtClean="0">
                <a:solidFill>
                  <a:schemeClr val="bg1"/>
                </a:solidFill>
              </a:rPr>
              <a:t>Штурман 73 гвардейского истребительного авиаполка капитан Куценко погиб в воздушном бою, который происходил 19 мая 1943 года недалеко от текущего места захоронения. В этом бою участвовали советские «Яки-2» и немецкие «Мессершмитты». Самолёт Куценко был сбит и упал в районе шахты «Лидиевка» и ушел под землю на глубину около двух метров.</a:t>
            </a:r>
            <a:br>
              <a:rPr lang="ru-RU" sz="1600" dirty="0" smtClean="0">
                <a:solidFill>
                  <a:schemeClr val="bg1"/>
                </a:solidFill>
              </a:rPr>
            </a:br>
            <a:r>
              <a:rPr lang="ru-RU" sz="1600" dirty="0" smtClean="0">
                <a:solidFill>
                  <a:schemeClr val="bg1"/>
                </a:solidFill>
              </a:rPr>
              <a:t>Этот район был в то время оккупирован немецкими войсками. Местное командование решило, что сбит немецкий самолёт и отправило местных жителей его откопать. Раскопки прекратили, выяснив, что самолёт советский.</a:t>
            </a:r>
            <a:br>
              <a:rPr lang="ru-RU" sz="1600" dirty="0" smtClean="0">
                <a:solidFill>
                  <a:schemeClr val="bg1"/>
                </a:solidFill>
              </a:rPr>
            </a:br>
            <a:r>
              <a:rPr lang="ru-RU" sz="1600" dirty="0" smtClean="0">
                <a:solidFill>
                  <a:schemeClr val="bg1"/>
                </a:solidFill>
              </a:rPr>
              <a:t>В послевоенное время останки самолёта были обнаружены при прокладке телефонного кабеля. Среди останков были ствол пулемёта, ствол скорострельной пушки, двигатель, патроны.</a:t>
            </a:r>
            <a:br>
              <a:rPr lang="ru-RU" sz="1600" dirty="0" smtClean="0">
                <a:solidFill>
                  <a:schemeClr val="bg1"/>
                </a:solidFill>
              </a:rPr>
            </a:br>
            <a:r>
              <a:rPr lang="ru-RU" sz="1600" dirty="0" smtClean="0">
                <a:solidFill>
                  <a:schemeClr val="bg1"/>
                </a:solidFill>
              </a:rPr>
              <a:t>Участвовавшие в первых раскопках местные жители передали в партком планшет Николая Евдокимовича Куценко, который они тайком от немцев забрали с раскопок.</a:t>
            </a:r>
            <a:br>
              <a:rPr lang="ru-RU" sz="1600" dirty="0" smtClean="0">
                <a:solidFill>
                  <a:schemeClr val="bg1"/>
                </a:solidFill>
              </a:rPr>
            </a:br>
            <a:r>
              <a:rPr lang="ru-RU" sz="1600" dirty="0" smtClean="0">
                <a:solidFill>
                  <a:schemeClr val="bg1"/>
                </a:solidFill>
              </a:rPr>
              <a:t>Торжественное перезахоронение останков лётчика состоялось на аллее Героев силами рабочих Кировского района Донецка. На его могиле установили обелиск с красной пятиконечной звездой на вершине. Ранее на обелиске также была прикреплена модель самолёта. В настоящее время она не сохранилась, осталось только крепление.</a:t>
            </a:r>
            <a:br>
              <a:rPr lang="ru-RU" sz="1600" dirty="0" smtClean="0">
                <a:solidFill>
                  <a:schemeClr val="bg1"/>
                </a:solidFill>
              </a:rPr>
            </a:br>
            <a:r>
              <a:rPr lang="ru-RU" sz="1600" dirty="0" smtClean="0">
                <a:solidFill>
                  <a:schemeClr val="bg1"/>
                </a:solidFill>
              </a:rPr>
              <a:t>Кроме памятника Куценко в аллее Героев также установлены памятники в память о революционных событиях 1905—1907 годов на шахтах Лидиевских рудников; командиру продотряда товарищу Галунову зверски убитому кулаками в 1920 году; воинам-лидиевцам павшим в боях за Родину в 1941—1945 годах.</a:t>
            </a:r>
            <a:endParaRPr lang="ru-RU" sz="16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800px-Belarus-Minsk-Memorial_Pit-2.jpg"/>
          <p:cNvPicPr>
            <a:picLocks noGrp="1" noChangeAspect="1"/>
          </p:cNvPicPr>
          <p:nvPr>
            <p:ph idx="1"/>
          </p:nvPr>
        </p:nvPicPr>
        <p:blipFill>
          <a:blip r:embed="rId2" cstate="print"/>
          <a:stretch>
            <a:fillRect/>
          </a:stretch>
        </p:blipFill>
        <p:spPr>
          <a:xfrm>
            <a:off x="1" y="59919"/>
            <a:ext cx="5072066" cy="3797709"/>
          </a:xfrm>
        </p:spPr>
      </p:pic>
      <p:sp>
        <p:nvSpPr>
          <p:cNvPr id="3" name="Заголовок 2"/>
          <p:cNvSpPr>
            <a:spLocks noGrp="1"/>
          </p:cNvSpPr>
          <p:nvPr>
            <p:ph type="title"/>
          </p:nvPr>
        </p:nvSpPr>
        <p:spPr>
          <a:xfrm>
            <a:off x="-142908" y="3545632"/>
            <a:ext cx="9144000" cy="3312368"/>
          </a:xfrm>
        </p:spPr>
        <p:txBody>
          <a:bodyPr>
            <a:normAutofit/>
          </a:bodyPr>
          <a:lstStyle/>
          <a:p>
            <a:r>
              <a:rPr lang="ru-RU" sz="1600" b="1" dirty="0" smtClean="0">
                <a:solidFill>
                  <a:schemeClr val="bg1"/>
                </a:solidFill>
              </a:rPr>
              <a:t>Мемориал «Яма»</a:t>
            </a:r>
            <a:r>
              <a:rPr lang="ru-RU" sz="1600" dirty="0" smtClean="0">
                <a:solidFill>
                  <a:schemeClr val="bg1"/>
                </a:solidFill>
              </a:rPr>
              <a:t>расположен на улице Мельникайте в Минске и посвящён жертвам холокоста. Здесь 2 марта 1942 года фашистами было расстреляно около 5 тысяч узников минского гетто. Обелиск установлен в 1947 году, а бронзовая скульптурная композиция «Последний путь», расположенная вдоль ступенек, ведущих к центру мемориала и представляющая собой группу обречённых мучеников, спускающихся на дно ямы — в 2000 году.</a:t>
            </a:r>
            <a:br>
              <a:rPr lang="ru-RU" sz="1600" dirty="0" smtClean="0">
                <a:solidFill>
                  <a:schemeClr val="bg1"/>
                </a:solidFill>
              </a:rPr>
            </a:br>
            <a:r>
              <a:rPr lang="ru-RU" sz="1600" dirty="0" smtClean="0">
                <a:solidFill>
                  <a:schemeClr val="bg1"/>
                </a:solidFill>
              </a:rPr>
              <a:t>Памятник создавался в течение 8 лет.</a:t>
            </a:r>
            <a:br>
              <a:rPr lang="ru-RU" sz="1600" dirty="0" smtClean="0">
                <a:solidFill>
                  <a:schemeClr val="bg1"/>
                </a:solidFill>
              </a:rPr>
            </a:br>
            <a:r>
              <a:rPr lang="ru-RU" sz="1600" dirty="0" smtClean="0">
                <a:solidFill>
                  <a:schemeClr val="bg1"/>
                </a:solidFill>
              </a:rPr>
              <a:t>При выполнении работ по реконструкции мемориала не применялись машины и механизмы — все работы выполнялись вручную, в том числе и устройство фундамента скульптуры. Раскопки не проводились.</a:t>
            </a:r>
            <a:br>
              <a:rPr lang="ru-RU" sz="1600" dirty="0" smtClean="0">
                <a:solidFill>
                  <a:schemeClr val="bg1"/>
                </a:solidFill>
              </a:rPr>
            </a:br>
            <a:r>
              <a:rPr lang="ru-RU" sz="1600" dirty="0" smtClean="0">
                <a:solidFill>
                  <a:schemeClr val="bg1"/>
                </a:solidFill>
              </a:rPr>
              <a:t>В соответствии с первоначальным вариантом проекта скульптурная группа должна была содержать больше конкретики, хотя и достаточно абстрактной (фигуры скрипача или беременной женщины представляли бы собой персонажи скорее собирательные). Однако окончательно остановились на по-своему более выразительной эстетике, лишённой национального колорита.</a:t>
            </a:r>
            <a:br>
              <a:rPr lang="ru-RU" sz="1600" dirty="0" smtClean="0">
                <a:solidFill>
                  <a:schemeClr val="bg1"/>
                </a:solidFill>
              </a:rPr>
            </a:br>
            <a:r>
              <a:rPr lang="ru-RU" sz="1600" dirty="0" smtClean="0">
                <a:solidFill>
                  <a:schemeClr val="bg1"/>
                </a:solidFill>
              </a:rPr>
              <a:t>Неоднократно осквернялся вандалами.</a:t>
            </a:r>
            <a:endParaRPr lang="ru-RU" sz="16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00px-Moscow-Tomb_of_the_Unknown_Soldier-Eternal_f.jpg"/>
          <p:cNvPicPr>
            <a:picLocks noGrp="1" noChangeAspect="1"/>
          </p:cNvPicPr>
          <p:nvPr>
            <p:ph idx="1"/>
          </p:nvPr>
        </p:nvPicPr>
        <p:blipFill>
          <a:blip r:embed="rId2" cstate="print"/>
          <a:stretch>
            <a:fillRect/>
          </a:stretch>
        </p:blipFill>
        <p:spPr>
          <a:xfrm>
            <a:off x="2483768" y="332656"/>
            <a:ext cx="4465848" cy="2977232"/>
          </a:xfrm>
        </p:spPr>
      </p:pic>
      <p:sp>
        <p:nvSpPr>
          <p:cNvPr id="3" name="Заголовок 2"/>
          <p:cNvSpPr>
            <a:spLocks noGrp="1"/>
          </p:cNvSpPr>
          <p:nvPr>
            <p:ph type="title"/>
          </p:nvPr>
        </p:nvSpPr>
        <p:spPr>
          <a:xfrm>
            <a:off x="457200" y="2996952"/>
            <a:ext cx="8229600" cy="3096344"/>
          </a:xfrm>
        </p:spPr>
        <p:txBody>
          <a:bodyPr>
            <a:normAutofit/>
          </a:bodyPr>
          <a:lstStyle/>
          <a:p>
            <a:r>
              <a:rPr lang="ru-RU" sz="2000" b="1" dirty="0" smtClean="0">
                <a:solidFill>
                  <a:schemeClr val="bg1"/>
                </a:solidFill>
              </a:rPr>
              <a:t>Моги́ла Неизве́стного солда́та</a:t>
            </a:r>
            <a:r>
              <a:rPr lang="ru-RU" sz="2000" dirty="0" smtClean="0">
                <a:solidFill>
                  <a:schemeClr val="bg1"/>
                </a:solidFill>
              </a:rPr>
              <a:t> — мемориальный архитектурный ансамбль в Москве, в Александровском саду, у стен Кремля.</a:t>
            </a:r>
            <a:br>
              <a:rPr lang="ru-RU" sz="2000" dirty="0" smtClean="0">
                <a:solidFill>
                  <a:schemeClr val="bg1"/>
                </a:solidFill>
              </a:rPr>
            </a:br>
            <a:r>
              <a:rPr lang="ru-RU" sz="2000" dirty="0" smtClean="0">
                <a:solidFill>
                  <a:schemeClr val="bg1"/>
                </a:solidFill>
              </a:rPr>
              <a:t>На надгробной плите установлена бронзовая композиция — солдатская каска и лавровая ветвь, лежащие на боевом знамени.</a:t>
            </a:r>
            <a:br>
              <a:rPr lang="ru-RU" sz="2000" dirty="0" smtClean="0">
                <a:solidFill>
                  <a:schemeClr val="bg1"/>
                </a:solidFill>
              </a:rPr>
            </a:br>
            <a:r>
              <a:rPr lang="ru-RU" sz="2000" dirty="0" smtClean="0">
                <a:solidFill>
                  <a:schemeClr val="bg1"/>
                </a:solidFill>
              </a:rPr>
              <a:t>В центре мемориала — ниша с надписью — «Имя твоё неизвестно, подвиг твой бессмертен» (предложена С. В. Михалковым) из лабрадорита с бронзовой пятиконечной звездой в центре, в середине которой горит Вечный огонь славы.</a:t>
            </a:r>
            <a:endParaRPr lang="ru-RU" sz="2000"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69</TotalTime>
  <Words>147</Words>
  <Application>Microsoft Office PowerPoint</Application>
  <PresentationFormat>Экран (4:3)</PresentationFormat>
  <Paragraphs>13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Бумажная</vt:lpstr>
      <vt:lpstr>Презентация на тему: Памятники Великой Отечественной Войны</vt:lpstr>
      <vt:lpstr>Бронзовый бюст дважды Героя Советского Союза Н. Г. Столярова, работы советского скульптора Веры Мухиной, установлен в 1953 году на его родине в городе Казани в сквере на улице Клары Цеткин.  </vt:lpstr>
      <vt:lpstr>Мемориал «Горьковча́не — фро́нту» посвящён памяти трудовых подвигов горьковчан в годы Великой Отечественной войны, расположен в Нижнем Новгороде, внутри Кремля, около Дмитровской башни. Мемориал был открыт 8 мая 1975 года. 8 мая 1980 года на его территории установили памятный знак «Горьковчане—фронту».</vt:lpstr>
      <vt:lpstr>«Алёша» — памятник советскому солдату-освободителю в болгарском городе Пловдиве на холме Бунарджик («Холм Освободителей»). Описание. Памятник представляет собой 11-ти метровую железобетонную скульптуру советского солдата, смотрящего на восток. В его руке ППШ, направленный к земле. Скульптура водружена на 6-ти метровый постамент, облицованный сиенитом и гранитом. Постамент украшен барельефами «Советская армия бьёт врага» (автор Георгий Коцев) и «Народ встречает советских воинов» (автор Александр Занков). К монументу, стоящему посреди большой смотровой площадки ведёт широкая лестница из ста ступеней (авторы архитектурно-планировочного решения — Борис Марков, Николай Марангозов, Пётр Цветков). Памятник можно увидеть практически из любой точки города.</vt:lpstr>
      <vt:lpstr>Памятник военным лётчикам в Киеве установлен в парке Славы Днепровском спуске неподалеку от Памятника Вечной славы на могиле Неизвестного солдата (между площадью Славы и Аскольдовой могилой). Скульпторы — Владимир Щур и Виталий Сивко. Был открыт 6 ноября 2001 года в канун 58-ой годовщины освобождения Киева от германских войск.</vt:lpstr>
      <vt:lpstr>Воин-освободитель — монумент в берлинском Трептов-парке.Скульптор Е. В. Вучетич,архитектор Я. Б. Белопольский. Открыт 8 мая 1949 года. Высота — 12 метров. Композиция. Центром композиции является фигура советского солдата с опущенным мечом и ребёнком на руках, стоящим на обломках свастики. Считается, что прототипом для скульптора послужил советский солдат, уроженец села Вознесенка Тисульского района Кемеровской области, Николай Масалов, спасший немецкую девочку во время штурма Берлина в апреле 1945 года. Создавал Е.В. Вучетич монумент Воина‑освободителя с десантника Ивана Одаренко из Тамбова. Подразумевается, что меч в руках у солдата является тем же мечом, который рабочий передаёт воину, изображённому на монументе «Тыл — фронту» (Магнитогорск), и который затем поднимает Родина-мать на Мамаевом кургане в Волгограде.</vt:lpstr>
      <vt:lpstr>Памятник Николаю Евдокимовичу Куценко установлен на его могиле в сквере шахты «Лидиевка», на аллее Героев. Штурман 73 гвардейского истребительного авиаполка капитан Куценко погиб в воздушном бою, который происходил 19 мая 1943 года недалеко от текущего места захоронения. В этом бою участвовали советские «Яки-2» и немецкие «Мессершмитты». Самолёт Куценко был сбит и упал в районе шахты «Лидиевка» и ушел под землю на глубину около двух метров. Этот район был в то время оккупирован немецкими войсками. Местное командование решило, что сбит немецкий самолёт и отправило местных жителей его откопать. Раскопки прекратили, выяснив, что самолёт советский. В послевоенное время останки самолёта были обнаружены при прокладке телефонного кабеля. Среди останков были ствол пулемёта, ствол скорострельной пушки, двигатель, патроны. Участвовавшие в первых раскопках местные жители передали в партком планшет Николая Евдокимовича Куценко, который они тайком от немцев забрали с раскопок. Торжественное перезахоронение останков лётчика состоялось на аллее Героев силами рабочих Кировского района Донецка. На его могиле установили обелиск с красной пятиконечной звездой на вершине. Ранее на обелиске также была прикреплена модель самолёта. В настоящее время она не сохранилась, осталось только крепление. Кроме памятника Куценко в аллее Героев также установлены памятники в память о революционных событиях 1905—1907 годов на шахтах Лидиевских рудников; командиру продотряда товарищу Галунову зверски убитому кулаками в 1920 году; воинам-лидиевцам павшим в боях за Родину в 1941—1945 годах.</vt:lpstr>
      <vt:lpstr>Мемориал «Яма»расположен на улице Мельникайте в Минске и посвящён жертвам холокоста. Здесь 2 марта 1942 года фашистами было расстреляно около 5 тысяч узников минского гетто. Обелиск установлен в 1947 году, а бронзовая скульптурная композиция «Последний путь», расположенная вдоль ступенек, ведущих к центру мемориала и представляющая собой группу обречённых мучеников, спускающихся на дно ямы — в 2000 году. Памятник создавался в течение 8 лет. При выполнении работ по реконструкции мемориала не применялись машины и механизмы — все работы выполнялись вручную, в том числе и устройство фундамента скульптуры. Раскопки не проводились. В соответствии с первоначальным вариантом проекта скульптурная группа должна была содержать больше конкретики, хотя и достаточно абстрактной (фигуры скрипача или беременной женщины представляли бы собой персонажи скорее собирательные). Однако окончательно остановились на по-своему более выразительной эстетике, лишённой национального колорита. Неоднократно осквернялся вандалами.</vt:lpstr>
      <vt:lpstr>Моги́ла Неизве́стного солда́та — мемориальный архитектурный ансамбль в Москве, в Александровском саду, у стен Кремля. На надгробной плите установлена бронзовая композиция — солдатская каска и лавровая ветвь, лежащие на боевом знамени. В центре мемориала — ниша с надписью — «Имя твоё неизвестно, подвиг твой бессмертен» (предложена С. В. Михалковым) из лабрадорита с бронзовой пятиконечной звездой в центре, в середине которой горит Вечный огонь славы.</vt:lpstr>
      <vt:lpstr>Памятник Гурову установлен в Донецке на могиле генерал-лейтенанта, члена Военного Совета Южного фронта Кузьмы Акимовича Гурова. Находится в Ворошиловском районе Донецка, в сквере Театральной площади.  Гуров — один из руководителей освобождения Донбасса от немецкой оккупации. Он умер 25 сентября 1943 года от сердечного приступа, его тело было перевезено в Сталино здесь же и был похоронено. Памятник Кузьме Акимовичу Гурову был установлен на его могиле в 1954 году в сквере на улице Артёма между театром оперы и балета и гостиницей «Донбасс-палас» в окружении зданий постройки 1930—1940-х годов. Памятник представляет собой бюст Кузьмы Акимовича Гурова. Авторы памятника — скульпторы Анатолий Ефимович Белостоцкий и Э. М. Фридман, архитектор Н. К. Иванченко). Бюст стоит на высоком гофрированном постаменте, сделанном из чугуна. Основание постамента выполнено в виде стилобата с барельефами. Памятник сооружен сталинским вагоно-ремонтным заводом облкомхоза. В этом же сквере находится памятник другому освободителю Донецка — памятник гвардии полковнику Францу Андреевичу Гринкевичу. В честь Гурова в Донецке также назван проспект.</vt:lpstr>
      <vt:lpstr>Па́мятник во́инам—куртати́нцам посвящён выходцам из Куртатинского ущелья, павшим за Родину в годы Великой Отечественной войны 1941-1945. Автором является осетинский скульптор Даурбек Цораев. Памятник находится в Куртатинском ущелье (Северная Осетия-Алания) у дороги, близ посёлка Верхний Фиагдон. Его открытие состоялось 9 мая 1971 года. Памятник представляет собой скульптуру коня, оплакивающего павшего в бою наездника. «Верный конь» символизирует скорбь всей Осетии по погибшим в войне сыновьям.</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тему: Памятники</dc:title>
  <dc:creator>Кристина</dc:creator>
  <cp:lastModifiedBy>Teacher</cp:lastModifiedBy>
  <cp:revision>12</cp:revision>
  <dcterms:created xsi:type="dcterms:W3CDTF">2015-04-09T13:53:48Z</dcterms:created>
  <dcterms:modified xsi:type="dcterms:W3CDTF">2015-04-10T11:40:54Z</dcterms:modified>
</cp:coreProperties>
</file>